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28368625" cy="39239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91" userDrawn="1">
          <p15:clr>
            <a:srgbClr val="A4A3A4"/>
          </p15:clr>
        </p15:guide>
        <p15:guide id="2" pos="8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A2D"/>
    <a:srgbClr val="4B5B6A"/>
    <a:srgbClr val="333F50"/>
    <a:srgbClr val="EA8C8C"/>
    <a:srgbClr val="F6737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615" autoAdjust="0"/>
    <p:restoredTop sz="94660"/>
  </p:normalViewPr>
  <p:slideViewPr>
    <p:cSldViewPr snapToGrid="0">
      <p:cViewPr>
        <p:scale>
          <a:sx n="48" d="100"/>
          <a:sy n="48" d="100"/>
        </p:scale>
        <p:origin x="320" y="-5080"/>
      </p:cViewPr>
      <p:guideLst>
        <p:guide orient="horz" pos="12291"/>
        <p:guide pos="89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FE66B-438D-B045-86D4-140F226F29C1}" type="datetimeFigureOut">
              <a:rPr kumimoji="1" lang="ko-Kore-KR" altLang="en-US" smtClean="0"/>
              <a:t>6/12/24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12988" y="1143000"/>
            <a:ext cx="2232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43B93-BA8E-3C4F-8FA5-BD1749B324B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207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43B93-BA8E-3C4F-8FA5-BD1749B324B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928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7647" y="6421891"/>
            <a:ext cx="24113331" cy="13661272"/>
          </a:xfrm>
        </p:spPr>
        <p:txBody>
          <a:bodyPr anchor="b"/>
          <a:lstStyle>
            <a:lvl1pPr algn="ctr">
              <a:defRPr sz="18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6078" y="20609994"/>
            <a:ext cx="21276469" cy="9473872"/>
          </a:xfrm>
        </p:spPr>
        <p:txBody>
          <a:bodyPr/>
          <a:lstStyle>
            <a:lvl1pPr marL="0" indent="0" algn="ctr">
              <a:buNone/>
              <a:defRPr sz="7446"/>
            </a:lvl1pPr>
            <a:lvl2pPr marL="1418417" indent="0" algn="ctr">
              <a:buNone/>
              <a:defRPr sz="6205"/>
            </a:lvl2pPr>
            <a:lvl3pPr marL="2836835" indent="0" algn="ctr">
              <a:buNone/>
              <a:defRPr sz="5584"/>
            </a:lvl3pPr>
            <a:lvl4pPr marL="4255252" indent="0" algn="ctr">
              <a:buNone/>
              <a:defRPr sz="4964"/>
            </a:lvl4pPr>
            <a:lvl5pPr marL="5673669" indent="0" algn="ctr">
              <a:buNone/>
              <a:defRPr sz="4964"/>
            </a:lvl5pPr>
            <a:lvl6pPr marL="7092086" indent="0" algn="ctr">
              <a:buNone/>
              <a:defRPr sz="4964"/>
            </a:lvl6pPr>
            <a:lvl7pPr marL="8510504" indent="0" algn="ctr">
              <a:buNone/>
              <a:defRPr sz="4964"/>
            </a:lvl7pPr>
            <a:lvl8pPr marL="9928921" indent="0" algn="ctr">
              <a:buNone/>
              <a:defRPr sz="4964"/>
            </a:lvl8pPr>
            <a:lvl9pPr marL="11347338" indent="0" algn="ctr">
              <a:buNone/>
              <a:defRPr sz="49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5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7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301299" y="2089157"/>
            <a:ext cx="6116985" cy="33253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0345" y="2089157"/>
            <a:ext cx="17996346" cy="33253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41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569" y="9782718"/>
            <a:ext cx="24467939" cy="16322674"/>
          </a:xfrm>
        </p:spPr>
        <p:txBody>
          <a:bodyPr anchor="b"/>
          <a:lstStyle>
            <a:lvl1pPr>
              <a:defRPr sz="18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5569" y="26259811"/>
            <a:ext cx="24467939" cy="8583709"/>
          </a:xfrm>
        </p:spPr>
        <p:txBody>
          <a:bodyPr/>
          <a:lstStyle>
            <a:lvl1pPr marL="0" indent="0">
              <a:buNone/>
              <a:defRPr sz="7446">
                <a:solidFill>
                  <a:schemeClr val="tx1"/>
                </a:solidFill>
              </a:defRPr>
            </a:lvl1pPr>
            <a:lvl2pPr marL="1418417" indent="0">
              <a:buNone/>
              <a:defRPr sz="6205">
                <a:solidFill>
                  <a:schemeClr val="tx1">
                    <a:tint val="75000"/>
                  </a:schemeClr>
                </a:solidFill>
              </a:defRPr>
            </a:lvl2pPr>
            <a:lvl3pPr marL="2836835" indent="0">
              <a:buNone/>
              <a:defRPr sz="5584">
                <a:solidFill>
                  <a:schemeClr val="tx1">
                    <a:tint val="75000"/>
                  </a:schemeClr>
                </a:solidFill>
              </a:defRPr>
            </a:lvl3pPr>
            <a:lvl4pPr marL="4255252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4pPr>
            <a:lvl5pPr marL="5673669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5pPr>
            <a:lvl6pPr marL="7092086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6pPr>
            <a:lvl7pPr marL="8510504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7pPr>
            <a:lvl8pPr marL="9928921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8pPr>
            <a:lvl9pPr marL="11347338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36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0343" y="10445787"/>
            <a:ext cx="12056666" cy="248973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61616" y="10445787"/>
            <a:ext cx="12056666" cy="248973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61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038" y="2089166"/>
            <a:ext cx="24467939" cy="758455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4041" y="9619210"/>
            <a:ext cx="12001256" cy="4714226"/>
          </a:xfrm>
        </p:spPr>
        <p:txBody>
          <a:bodyPr anchor="b"/>
          <a:lstStyle>
            <a:lvl1pPr marL="0" indent="0">
              <a:buNone/>
              <a:defRPr sz="7446" b="1"/>
            </a:lvl1pPr>
            <a:lvl2pPr marL="1418417" indent="0">
              <a:buNone/>
              <a:defRPr sz="6205" b="1"/>
            </a:lvl2pPr>
            <a:lvl3pPr marL="2836835" indent="0">
              <a:buNone/>
              <a:defRPr sz="5584" b="1"/>
            </a:lvl3pPr>
            <a:lvl4pPr marL="4255252" indent="0">
              <a:buNone/>
              <a:defRPr sz="4964" b="1"/>
            </a:lvl4pPr>
            <a:lvl5pPr marL="5673669" indent="0">
              <a:buNone/>
              <a:defRPr sz="4964" b="1"/>
            </a:lvl5pPr>
            <a:lvl6pPr marL="7092086" indent="0">
              <a:buNone/>
              <a:defRPr sz="4964" b="1"/>
            </a:lvl6pPr>
            <a:lvl7pPr marL="8510504" indent="0">
              <a:buNone/>
              <a:defRPr sz="4964" b="1"/>
            </a:lvl7pPr>
            <a:lvl8pPr marL="9928921" indent="0">
              <a:buNone/>
              <a:defRPr sz="4964" b="1"/>
            </a:lvl8pPr>
            <a:lvl9pPr marL="11347338" indent="0">
              <a:buNone/>
              <a:defRPr sz="49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4041" y="14333436"/>
            <a:ext cx="12001256" cy="210823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361618" y="9619210"/>
            <a:ext cx="12060361" cy="4714226"/>
          </a:xfrm>
        </p:spPr>
        <p:txBody>
          <a:bodyPr anchor="b"/>
          <a:lstStyle>
            <a:lvl1pPr marL="0" indent="0">
              <a:buNone/>
              <a:defRPr sz="7446" b="1"/>
            </a:lvl1pPr>
            <a:lvl2pPr marL="1418417" indent="0">
              <a:buNone/>
              <a:defRPr sz="6205" b="1"/>
            </a:lvl2pPr>
            <a:lvl3pPr marL="2836835" indent="0">
              <a:buNone/>
              <a:defRPr sz="5584" b="1"/>
            </a:lvl3pPr>
            <a:lvl4pPr marL="4255252" indent="0">
              <a:buNone/>
              <a:defRPr sz="4964" b="1"/>
            </a:lvl4pPr>
            <a:lvl5pPr marL="5673669" indent="0">
              <a:buNone/>
              <a:defRPr sz="4964" b="1"/>
            </a:lvl5pPr>
            <a:lvl6pPr marL="7092086" indent="0">
              <a:buNone/>
              <a:defRPr sz="4964" b="1"/>
            </a:lvl6pPr>
            <a:lvl7pPr marL="8510504" indent="0">
              <a:buNone/>
              <a:defRPr sz="4964" b="1"/>
            </a:lvl7pPr>
            <a:lvl8pPr marL="9928921" indent="0">
              <a:buNone/>
              <a:defRPr sz="4964" b="1"/>
            </a:lvl8pPr>
            <a:lvl9pPr marL="11347338" indent="0">
              <a:buNone/>
              <a:defRPr sz="49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61618" y="14333436"/>
            <a:ext cx="12060361" cy="210823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47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2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038" y="2615988"/>
            <a:ext cx="9149620" cy="9155959"/>
          </a:xfrm>
        </p:spPr>
        <p:txBody>
          <a:bodyPr anchor="b"/>
          <a:lstStyle>
            <a:lvl1pPr>
              <a:defRPr sz="992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0361" y="5649817"/>
            <a:ext cx="14361616" cy="27885709"/>
          </a:xfrm>
        </p:spPr>
        <p:txBody>
          <a:bodyPr/>
          <a:lstStyle>
            <a:lvl1pPr>
              <a:defRPr sz="9928"/>
            </a:lvl1pPr>
            <a:lvl2pPr>
              <a:defRPr sz="8687"/>
            </a:lvl2pPr>
            <a:lvl3pPr>
              <a:defRPr sz="7446"/>
            </a:lvl3pPr>
            <a:lvl4pPr>
              <a:defRPr sz="6205"/>
            </a:lvl4pPr>
            <a:lvl5pPr>
              <a:defRPr sz="6205"/>
            </a:lvl5pPr>
            <a:lvl6pPr>
              <a:defRPr sz="6205"/>
            </a:lvl6pPr>
            <a:lvl7pPr>
              <a:defRPr sz="6205"/>
            </a:lvl7pPr>
            <a:lvl8pPr>
              <a:defRPr sz="6205"/>
            </a:lvl8pPr>
            <a:lvl9pPr>
              <a:defRPr sz="6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4038" y="11771947"/>
            <a:ext cx="9149620" cy="21808989"/>
          </a:xfrm>
        </p:spPr>
        <p:txBody>
          <a:bodyPr/>
          <a:lstStyle>
            <a:lvl1pPr marL="0" indent="0">
              <a:buNone/>
              <a:defRPr sz="4964"/>
            </a:lvl1pPr>
            <a:lvl2pPr marL="1418417" indent="0">
              <a:buNone/>
              <a:defRPr sz="4343"/>
            </a:lvl2pPr>
            <a:lvl3pPr marL="2836835" indent="0">
              <a:buNone/>
              <a:defRPr sz="3723"/>
            </a:lvl3pPr>
            <a:lvl4pPr marL="4255252" indent="0">
              <a:buNone/>
              <a:defRPr sz="3102"/>
            </a:lvl4pPr>
            <a:lvl5pPr marL="5673669" indent="0">
              <a:buNone/>
              <a:defRPr sz="3102"/>
            </a:lvl5pPr>
            <a:lvl6pPr marL="7092086" indent="0">
              <a:buNone/>
              <a:defRPr sz="3102"/>
            </a:lvl6pPr>
            <a:lvl7pPr marL="8510504" indent="0">
              <a:buNone/>
              <a:defRPr sz="3102"/>
            </a:lvl7pPr>
            <a:lvl8pPr marL="9928921" indent="0">
              <a:buNone/>
              <a:defRPr sz="3102"/>
            </a:lvl8pPr>
            <a:lvl9pPr marL="11347338" indent="0">
              <a:buNone/>
              <a:defRPr sz="3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06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038" y="2615988"/>
            <a:ext cx="9149620" cy="9155959"/>
          </a:xfrm>
        </p:spPr>
        <p:txBody>
          <a:bodyPr anchor="b"/>
          <a:lstStyle>
            <a:lvl1pPr>
              <a:defRPr sz="992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060361" y="5649817"/>
            <a:ext cx="14361616" cy="27885709"/>
          </a:xfrm>
        </p:spPr>
        <p:txBody>
          <a:bodyPr anchor="t"/>
          <a:lstStyle>
            <a:lvl1pPr marL="0" indent="0">
              <a:buNone/>
              <a:defRPr sz="9928"/>
            </a:lvl1pPr>
            <a:lvl2pPr marL="1418417" indent="0">
              <a:buNone/>
              <a:defRPr sz="8687"/>
            </a:lvl2pPr>
            <a:lvl3pPr marL="2836835" indent="0">
              <a:buNone/>
              <a:defRPr sz="7446"/>
            </a:lvl3pPr>
            <a:lvl4pPr marL="4255252" indent="0">
              <a:buNone/>
              <a:defRPr sz="6205"/>
            </a:lvl4pPr>
            <a:lvl5pPr marL="5673669" indent="0">
              <a:buNone/>
              <a:defRPr sz="6205"/>
            </a:lvl5pPr>
            <a:lvl6pPr marL="7092086" indent="0">
              <a:buNone/>
              <a:defRPr sz="6205"/>
            </a:lvl6pPr>
            <a:lvl7pPr marL="8510504" indent="0">
              <a:buNone/>
              <a:defRPr sz="6205"/>
            </a:lvl7pPr>
            <a:lvl8pPr marL="9928921" indent="0">
              <a:buNone/>
              <a:defRPr sz="6205"/>
            </a:lvl8pPr>
            <a:lvl9pPr marL="11347338" indent="0">
              <a:buNone/>
              <a:defRPr sz="6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4038" y="11771947"/>
            <a:ext cx="9149620" cy="21808989"/>
          </a:xfrm>
        </p:spPr>
        <p:txBody>
          <a:bodyPr/>
          <a:lstStyle>
            <a:lvl1pPr marL="0" indent="0">
              <a:buNone/>
              <a:defRPr sz="4964"/>
            </a:lvl1pPr>
            <a:lvl2pPr marL="1418417" indent="0">
              <a:buNone/>
              <a:defRPr sz="4343"/>
            </a:lvl2pPr>
            <a:lvl3pPr marL="2836835" indent="0">
              <a:buNone/>
              <a:defRPr sz="3723"/>
            </a:lvl3pPr>
            <a:lvl4pPr marL="4255252" indent="0">
              <a:buNone/>
              <a:defRPr sz="3102"/>
            </a:lvl4pPr>
            <a:lvl5pPr marL="5673669" indent="0">
              <a:buNone/>
              <a:defRPr sz="3102"/>
            </a:lvl5pPr>
            <a:lvl6pPr marL="7092086" indent="0">
              <a:buNone/>
              <a:defRPr sz="3102"/>
            </a:lvl6pPr>
            <a:lvl7pPr marL="8510504" indent="0">
              <a:buNone/>
              <a:defRPr sz="3102"/>
            </a:lvl7pPr>
            <a:lvl8pPr marL="9928921" indent="0">
              <a:buNone/>
              <a:defRPr sz="3102"/>
            </a:lvl8pPr>
            <a:lvl9pPr marL="11347338" indent="0">
              <a:buNone/>
              <a:defRPr sz="3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7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0343" y="2089166"/>
            <a:ext cx="24467939" cy="7584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0343" y="10445787"/>
            <a:ext cx="24467939" cy="2489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0343" y="36369513"/>
            <a:ext cx="6382941" cy="2089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A9864-77E4-4CDD-8110-EEAAE78F8A28}" type="datetimeFigureOut">
              <a:rPr lang="ko-KR" altLang="en-US" smtClean="0"/>
              <a:t>2024. 6. 12.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97107" y="36369513"/>
            <a:ext cx="9574411" cy="2089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035341" y="36369513"/>
            <a:ext cx="6382941" cy="2089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05A6-8D87-4C7C-9BA2-BB0B10F9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1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836835" rtl="0" eaLnBrk="1" latinLnBrk="1" hangingPunct="1">
        <a:lnSpc>
          <a:spcPct val="90000"/>
        </a:lnSpc>
        <a:spcBef>
          <a:spcPct val="0"/>
        </a:spcBef>
        <a:buNone/>
        <a:defRPr sz="136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09209" indent="-709209" algn="l" defTabSz="2836835" rtl="0" eaLnBrk="1" latinLnBrk="1" hangingPunct="1">
        <a:lnSpc>
          <a:spcPct val="90000"/>
        </a:lnSpc>
        <a:spcBef>
          <a:spcPts val="3102"/>
        </a:spcBef>
        <a:buFont typeface="Arial" panose="020B0604020202020204" pitchFamily="34" charset="0"/>
        <a:buChar char="•"/>
        <a:defRPr sz="8687" kern="1200">
          <a:solidFill>
            <a:schemeClr val="tx1"/>
          </a:solidFill>
          <a:latin typeface="+mn-lt"/>
          <a:ea typeface="+mn-ea"/>
          <a:cs typeface="+mn-cs"/>
        </a:defRPr>
      </a:lvl1pPr>
      <a:lvl2pPr marL="2127626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7446" kern="1200">
          <a:solidFill>
            <a:schemeClr val="tx1"/>
          </a:solidFill>
          <a:latin typeface="+mn-lt"/>
          <a:ea typeface="+mn-ea"/>
          <a:cs typeface="+mn-cs"/>
        </a:defRPr>
      </a:lvl2pPr>
      <a:lvl3pPr marL="3546043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6205" kern="1200">
          <a:solidFill>
            <a:schemeClr val="tx1"/>
          </a:solidFill>
          <a:latin typeface="+mn-lt"/>
          <a:ea typeface="+mn-ea"/>
          <a:cs typeface="+mn-cs"/>
        </a:defRPr>
      </a:lvl3pPr>
      <a:lvl4pPr marL="4964460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4pPr>
      <a:lvl5pPr marL="6382878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5pPr>
      <a:lvl6pPr marL="7801295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6pPr>
      <a:lvl7pPr marL="9219712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7pPr>
      <a:lvl8pPr marL="10638130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8pPr>
      <a:lvl9pPr marL="12056547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1pPr>
      <a:lvl2pPr marL="1418417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2pPr>
      <a:lvl3pPr marL="2836835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3pPr>
      <a:lvl4pPr marL="4255252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4pPr>
      <a:lvl5pPr marL="5673669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5pPr>
      <a:lvl6pPr marL="7092086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6pPr>
      <a:lvl7pPr marL="8510504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7pPr>
      <a:lvl8pPr marL="9928921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8pPr>
      <a:lvl9pPr marL="11347338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6645CAD-FEE1-5E32-AC7F-5782BCEEED45}"/>
              </a:ext>
            </a:extLst>
          </p:cNvPr>
          <p:cNvCxnSpPr>
            <a:cxnSpLocks/>
          </p:cNvCxnSpPr>
          <p:nvPr/>
        </p:nvCxnSpPr>
        <p:spPr>
          <a:xfrm>
            <a:off x="378172" y="4281799"/>
            <a:ext cx="27612282" cy="0"/>
          </a:xfrm>
          <a:prstGeom prst="line">
            <a:avLst/>
          </a:prstGeom>
          <a:ln w="76200">
            <a:solidFill>
              <a:srgbClr val="4B5B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39C234-11E0-2997-C8FB-AFB765B42C81}"/>
              </a:ext>
            </a:extLst>
          </p:cNvPr>
          <p:cNvSpPr txBox="1"/>
          <p:nvPr/>
        </p:nvSpPr>
        <p:spPr>
          <a:xfrm>
            <a:off x="1920926" y="1005878"/>
            <a:ext cx="246003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기상 데이터를 이용한 집중호우 예측</a:t>
            </a:r>
            <a:endParaRPr lang="en-US" altLang="ko-KR" sz="8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3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김소정</a:t>
            </a:r>
            <a:r>
              <a:rPr lang="ko-KR" altLang="en-US" sz="3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3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 </a:t>
            </a:r>
            <a:r>
              <a:rPr lang="ko-KR" altLang="en-US" sz="3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박성범 </a:t>
            </a:r>
            <a:r>
              <a:rPr lang="en-US" altLang="ko-KR" sz="3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</a:t>
            </a:r>
            <a:r>
              <a:rPr lang="ko-KR" altLang="en-US" sz="3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박지원 </a:t>
            </a:r>
            <a:r>
              <a:rPr lang="en-US" altLang="ko-KR" sz="3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|</a:t>
            </a:r>
            <a:r>
              <a:rPr lang="ko-KR" altLang="en-US" sz="3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3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이찬빈</a:t>
            </a:r>
            <a:endParaRPr lang="en-US" altLang="ko-KR" sz="3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3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세종대학교 데이터사이언스학과</a:t>
            </a:r>
            <a:endParaRPr lang="en-US" altLang="ko-KR" sz="3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79CBB689-893B-6EA6-34A5-3384CFEAC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368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F070B758-2AD8-F425-0F51-C37211526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368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57E1FD-42EC-D979-6F34-AEDFBEFADCC6}"/>
              </a:ext>
            </a:extLst>
          </p:cNvPr>
          <p:cNvSpPr>
            <a:spLocks/>
          </p:cNvSpPr>
          <p:nvPr/>
        </p:nvSpPr>
        <p:spPr>
          <a:xfrm>
            <a:off x="397220" y="4549433"/>
            <a:ext cx="9642221" cy="648900"/>
          </a:xfrm>
          <a:prstGeom prst="rect">
            <a:avLst/>
          </a:prstGeom>
          <a:solidFill>
            <a:srgbClr val="4B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800" dirty="0">
                <a:latin typeface="나눔스퀘어OTF Bold" panose="020B0600000101010101" pitchFamily="34" charset="-127"/>
                <a:ea typeface="나눔스퀘어OTF ExtraBold" panose="020B0600000101010101"/>
              </a:rPr>
              <a:t> </a:t>
            </a:r>
            <a:r>
              <a:rPr lang="ko-KR" altLang="en-US" sz="3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및 요약문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5BFF77-DC98-24AE-98DB-B8123602E3AE}"/>
              </a:ext>
            </a:extLst>
          </p:cNvPr>
          <p:cNvSpPr txBox="1"/>
          <p:nvPr/>
        </p:nvSpPr>
        <p:spPr>
          <a:xfrm>
            <a:off x="442453" y="5240087"/>
            <a:ext cx="9513887" cy="5377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일반적인 인공지능 모델은 규칙을 찾아 학습을 진행한다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하지만 전례 없는 집중호우와 같은 특이한 사례는 샘플 수가 적어 일반적인 인공지능 모델로 예측하기 어렵다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또한 날씨의 급격한 변화로 인해 집중호우는 전세계적으로 증가하는 경향을 보여 이에 따른 피해 또한 매년 증가할 것으로 예상되고 있다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따라서 우리는 집중호우를 효과적으로 예측할 수 있는 모델을 만들어 집중호우를 대비하는 데 기여하고자 한다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FOURCASTER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에서의 모델은 수치형 데이터와 레이더 이미지 데이터를 활용하여 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 뒤 이미지를 생성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생성된 이미지를 바탕으로 비의 강도를 분류한다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 분류 결과를 바탕으로 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Expert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선택하여  강수량을 예측한다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실험을 통해 강수량 이미지를 생성하는 과정에서 어떤 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Loss function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효과적인지에 대해 보이고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kumimoji="1" lang="en-US" altLang="ko-KR" sz="2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MoE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구조의 유용성을 입증하기 위해 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Single Linear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와의 비교 실험을 진행하였다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추가로 서울과 강원도에 대해 실험을 진행하여 모델의 일반화를 가능성을 보였다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pic>
        <p:nvPicPr>
          <p:cNvPr id="10" name="그림 9" descr="클립아트, 그림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60FE873B-6F02-E8F5-0592-604F0C831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8" y="327829"/>
            <a:ext cx="3781340" cy="3709994"/>
          </a:xfrm>
          <a:prstGeom prst="rect">
            <a:avLst/>
          </a:prstGeom>
        </p:spPr>
      </p:pic>
      <p:pic>
        <p:nvPicPr>
          <p:cNvPr id="11" name="그림 10" descr="상징, 로고, 엠블럼, 클립아트이(가) 표시된 사진&#10;&#10;자동 생성된 설명">
            <a:extLst>
              <a:ext uri="{FF2B5EF4-FFF2-40B4-BE49-F238E27FC236}">
                <a16:creationId xmlns:a16="http://schemas.microsoft.com/office/drawing/2014/main" id="{AA9FD44C-7DB0-3CF8-2FEC-F9D4DBB3E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857" y="611331"/>
            <a:ext cx="3430580" cy="3430580"/>
          </a:xfrm>
          <a:prstGeom prst="rect">
            <a:avLst/>
          </a:prstGeom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955F6EED-27DB-F271-01A4-33000EA87158}"/>
              </a:ext>
            </a:extLst>
          </p:cNvPr>
          <p:cNvGrpSpPr/>
          <p:nvPr/>
        </p:nvGrpSpPr>
        <p:grpSpPr>
          <a:xfrm>
            <a:off x="378172" y="12287626"/>
            <a:ext cx="9855975" cy="4809099"/>
            <a:chOff x="666984" y="25481894"/>
            <a:chExt cx="10117513" cy="3835057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A91C7ECB-A2C2-A4F2-2F3E-36C6ECF6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984" y="25679410"/>
              <a:ext cx="5443435" cy="3393123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131378F2-00D8-D160-832B-79DA62BB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6390" y="25481894"/>
              <a:ext cx="4428107" cy="3835057"/>
            </a:xfrm>
            <a:prstGeom prst="rect">
              <a:avLst/>
            </a:prstGeom>
          </p:spPr>
        </p:pic>
      </p:grpSp>
      <p:pic>
        <p:nvPicPr>
          <p:cNvPr id="120" name="그림 119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33B121EF-E9A3-CF9E-2F1D-F9A86BF768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2" t="10586" r="155" b="-1231"/>
          <a:stretch/>
        </p:blipFill>
        <p:spPr>
          <a:xfrm>
            <a:off x="356227" y="28836061"/>
            <a:ext cx="9095300" cy="4522897"/>
          </a:xfrm>
          <a:prstGeom prst="rect">
            <a:avLst/>
          </a:prstGeom>
        </p:spPr>
      </p:pic>
      <p:pic>
        <p:nvPicPr>
          <p:cNvPr id="126" name="그림 125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A6257936-DEC3-8818-E6A8-9DE0A56B94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3" t="12359" b="2638"/>
          <a:stretch/>
        </p:blipFill>
        <p:spPr>
          <a:xfrm>
            <a:off x="9724015" y="28811727"/>
            <a:ext cx="8723749" cy="42596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ACA9C-DFFB-BD2B-5991-F20157F00713}"/>
              </a:ext>
            </a:extLst>
          </p:cNvPr>
          <p:cNvSpPr>
            <a:spLocks/>
          </p:cNvSpPr>
          <p:nvPr/>
        </p:nvSpPr>
        <p:spPr>
          <a:xfrm>
            <a:off x="10180800" y="4580976"/>
            <a:ext cx="9252522" cy="613047"/>
          </a:xfrm>
          <a:prstGeom prst="rect">
            <a:avLst/>
          </a:prstGeom>
          <a:solidFill>
            <a:srgbClr val="4B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 및 </a:t>
            </a:r>
            <a:r>
              <a:rPr lang="ko-KR" altLang="en-US" sz="3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A7032-C181-D1DA-F9CB-A44170F20F55}"/>
              </a:ext>
            </a:extLst>
          </p:cNvPr>
          <p:cNvSpPr txBox="1"/>
          <p:nvPr/>
        </p:nvSpPr>
        <p:spPr>
          <a:xfrm>
            <a:off x="10288982" y="5239535"/>
            <a:ext cx="9012576" cy="586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2021~2023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 간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시간의 주기를 가지는 데이터인 방재기상관측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(AWS)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데이터를 수집하였고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10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분의 주기를 가지는 레이더 이미지 데이터를 총 약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16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만 개 수집하였다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대한민국의 수도인 서울을 선정하였고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상위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강수량인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7.5mm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이상치에 대한 기준으로 정했다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Timestamp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는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시간의 주기를 가지며 각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Timestamp t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 대하여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t-1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과의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rain(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강수량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값의 차이를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gap(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시간당 강수량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 저장하였다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rain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 대하여 비의 강도에 따라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Light(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상위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50%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), Normal(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상위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10%~50%), Heavy(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상위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label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할당해주었다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강수량이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0.1mm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미만인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Timestamp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는 비가 오지 않은 것으로 간주하여 제외해주었고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최종적으로 ‘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T-60’, ‘T-50’, …, ‘T-10’, ‘T’, rain, gap, label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컬럼을 생성하였다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Train(4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개의 연속된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Timestamp), Valid(Train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이후의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개의 연속된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Timestamp), Test(Heavy Rain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 속하는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Timestamp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중 랜덤하게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선정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으로 나눠 데이터셋을 구축하였다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E5EF98-192C-F52A-F065-017923878483}"/>
              </a:ext>
            </a:extLst>
          </p:cNvPr>
          <p:cNvSpPr>
            <a:spLocks/>
          </p:cNvSpPr>
          <p:nvPr/>
        </p:nvSpPr>
        <p:spPr>
          <a:xfrm>
            <a:off x="271130" y="23121239"/>
            <a:ext cx="27629520" cy="714906"/>
          </a:xfrm>
          <a:prstGeom prst="rect">
            <a:avLst/>
          </a:prstGeom>
          <a:solidFill>
            <a:srgbClr val="4B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실험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5B3B32-99A4-1984-E745-662B242A0C9A}"/>
              </a:ext>
            </a:extLst>
          </p:cNvPr>
          <p:cNvSpPr>
            <a:spLocks/>
          </p:cNvSpPr>
          <p:nvPr/>
        </p:nvSpPr>
        <p:spPr>
          <a:xfrm>
            <a:off x="380625" y="34529414"/>
            <a:ext cx="27629520" cy="803123"/>
          </a:xfrm>
          <a:prstGeom prst="rect">
            <a:avLst/>
          </a:prstGeom>
          <a:solidFill>
            <a:srgbClr val="4B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및 인사이트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5D383-2AA2-9D2E-C0AC-141DFA4C5E08}"/>
              </a:ext>
            </a:extLst>
          </p:cNvPr>
          <p:cNvSpPr txBox="1"/>
          <p:nvPr/>
        </p:nvSpPr>
        <p:spPr>
          <a:xfrm>
            <a:off x="442453" y="35455022"/>
            <a:ext cx="27505864" cy="198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수치형 데이터만을 사용하여 강수량 예측을 진행함에 있어 한계점을 확인하고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레이더 이미지 데이터를 활용한 프레임워크를 구상하였다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프레임워크에서는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 뒤의 이미지를 생성하고 비의 강도를 분류한 결과에 기반한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Expert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적용하였다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이를 통해 강수량 도메인에서의 이상치인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Heavy Rain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 대한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experts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만듦으로써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baseline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효과적으로 예측하였다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구체적으로 서울에 대해서는 강수량 상위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6~8%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맞추었고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강원도에서는 상위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3~5%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맞추었다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결과를 통해서 초기 목표였던 상위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까지의 이상치는 효과적으로 맞춤을 알 수 있다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또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Balancing Loss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강수량 예측 결과를 통해서 단순히 전체 이미지만을 보는 것보다 타겟 지역에 더 집중할 수 있도록 </a:t>
            </a:r>
            <a:r>
              <a:rPr lang="ko-KR" altLang="en-US" sz="2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후처리하여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loss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다르게 준 것이 더 효과적임을 알 수 있었다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마지막으로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다른 지역에도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FOURCASTER 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프레임워크를 적용하여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FOURCASTER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일반화 가능성을 보여주었다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9635B9-4A62-24AD-DE9A-77F788B14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66692" y="18246167"/>
            <a:ext cx="8942627" cy="423896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A53955-6ECF-9E6D-0036-CA882C91F5DF}"/>
              </a:ext>
            </a:extLst>
          </p:cNvPr>
          <p:cNvSpPr/>
          <p:nvPr/>
        </p:nvSpPr>
        <p:spPr>
          <a:xfrm>
            <a:off x="343237" y="11717160"/>
            <a:ext cx="9694393" cy="478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Baseline </a:t>
            </a:r>
            <a:r>
              <a:rPr lang="ko-KR" altLang="en-US" sz="25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D5420E-9273-41AC-933F-41374B2084F5}"/>
              </a:ext>
            </a:extLst>
          </p:cNvPr>
          <p:cNvSpPr txBox="1"/>
          <p:nvPr/>
        </p:nvSpPr>
        <p:spPr>
          <a:xfrm>
            <a:off x="2260492" y="33123945"/>
            <a:ext cx="5391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Fig1. Seoul Precipitation Regression (</a:t>
            </a:r>
            <a:r>
              <a:rPr kumimoji="1" lang="en-US" altLang="ko-KR" sz="20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MoE</a:t>
            </a:r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kumimoji="1" lang="ko-KR" altLang="en-US"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8" name="그림 47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5A8720C1-F46B-EB64-86A2-7FE443DB3A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" t="4277" r="339" b="1412"/>
          <a:stretch/>
        </p:blipFill>
        <p:spPr>
          <a:xfrm>
            <a:off x="11358723" y="11545680"/>
            <a:ext cx="16350595" cy="573709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47E391-63BB-9ABA-0523-1A3FEC49D45D}"/>
              </a:ext>
            </a:extLst>
          </p:cNvPr>
          <p:cNvGrpSpPr/>
          <p:nvPr/>
        </p:nvGrpSpPr>
        <p:grpSpPr>
          <a:xfrm>
            <a:off x="343237" y="17707435"/>
            <a:ext cx="9694393" cy="4933799"/>
            <a:chOff x="990972" y="18730472"/>
            <a:chExt cx="7772400" cy="401192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BB004A9-2B43-C7B4-7DBD-9ACD8BCA2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0972" y="18730472"/>
              <a:ext cx="7772400" cy="4011921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5AB71E7-02DA-B579-F6E1-5E434B7A7277}"/>
                </a:ext>
              </a:extLst>
            </p:cNvPr>
            <p:cNvSpPr/>
            <p:nvPr/>
          </p:nvSpPr>
          <p:spPr>
            <a:xfrm>
              <a:off x="8178228" y="22394715"/>
              <a:ext cx="479635" cy="246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0FC3A7-941C-1CAC-4C4E-DCC86ADDA8E9}"/>
              </a:ext>
            </a:extLst>
          </p:cNvPr>
          <p:cNvSpPr/>
          <p:nvPr/>
        </p:nvSpPr>
        <p:spPr>
          <a:xfrm flipV="1">
            <a:off x="8330628" y="21620285"/>
            <a:ext cx="479635" cy="505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4" name="그림 63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D7D22E9A-9A51-5710-3F98-18089514FC6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2" r="50151"/>
          <a:stretch/>
        </p:blipFill>
        <p:spPr>
          <a:xfrm>
            <a:off x="18766692" y="24183278"/>
            <a:ext cx="8971945" cy="417564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FB7CFD1-BB38-D740-0739-98D71E03026F}"/>
              </a:ext>
            </a:extLst>
          </p:cNvPr>
          <p:cNvSpPr txBox="1"/>
          <p:nvPr/>
        </p:nvSpPr>
        <p:spPr>
          <a:xfrm>
            <a:off x="19696920" y="5430539"/>
            <a:ext cx="7801270" cy="5262979"/>
          </a:xfrm>
          <a:prstGeom prst="rect">
            <a:avLst/>
          </a:prstGeom>
          <a:noFill/>
          <a:ln>
            <a:noFill/>
            <a:prstDash val="lgDash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432091"/>
                      <a:gd name="connsiteY0" fmla="*/ 0 h 7048083"/>
                      <a:gd name="connsiteX1" fmla="*/ 564301 w 8432091"/>
                      <a:gd name="connsiteY1" fmla="*/ 0 h 7048083"/>
                      <a:gd name="connsiteX2" fmla="*/ 959961 w 8432091"/>
                      <a:gd name="connsiteY2" fmla="*/ 0 h 7048083"/>
                      <a:gd name="connsiteX3" fmla="*/ 1777225 w 8432091"/>
                      <a:gd name="connsiteY3" fmla="*/ 0 h 7048083"/>
                      <a:gd name="connsiteX4" fmla="*/ 2341527 w 8432091"/>
                      <a:gd name="connsiteY4" fmla="*/ 0 h 7048083"/>
                      <a:gd name="connsiteX5" fmla="*/ 2905828 w 8432091"/>
                      <a:gd name="connsiteY5" fmla="*/ 0 h 7048083"/>
                      <a:gd name="connsiteX6" fmla="*/ 3723092 w 8432091"/>
                      <a:gd name="connsiteY6" fmla="*/ 0 h 7048083"/>
                      <a:gd name="connsiteX7" fmla="*/ 4203073 w 8432091"/>
                      <a:gd name="connsiteY7" fmla="*/ 0 h 7048083"/>
                      <a:gd name="connsiteX8" fmla="*/ 5020337 w 8432091"/>
                      <a:gd name="connsiteY8" fmla="*/ 0 h 7048083"/>
                      <a:gd name="connsiteX9" fmla="*/ 5837601 w 8432091"/>
                      <a:gd name="connsiteY9" fmla="*/ 0 h 7048083"/>
                      <a:gd name="connsiteX10" fmla="*/ 6486224 w 8432091"/>
                      <a:gd name="connsiteY10" fmla="*/ 0 h 7048083"/>
                      <a:gd name="connsiteX11" fmla="*/ 7303488 w 8432091"/>
                      <a:gd name="connsiteY11" fmla="*/ 0 h 7048083"/>
                      <a:gd name="connsiteX12" fmla="*/ 7867790 w 8432091"/>
                      <a:gd name="connsiteY12" fmla="*/ 0 h 7048083"/>
                      <a:gd name="connsiteX13" fmla="*/ 8432091 w 8432091"/>
                      <a:gd name="connsiteY13" fmla="*/ 0 h 7048083"/>
                      <a:gd name="connsiteX14" fmla="*/ 8432091 w 8432091"/>
                      <a:gd name="connsiteY14" fmla="*/ 711216 h 7048083"/>
                      <a:gd name="connsiteX15" fmla="*/ 8432091 w 8432091"/>
                      <a:gd name="connsiteY15" fmla="*/ 1351950 h 7048083"/>
                      <a:gd name="connsiteX16" fmla="*/ 8432091 w 8432091"/>
                      <a:gd name="connsiteY16" fmla="*/ 1992685 h 7048083"/>
                      <a:gd name="connsiteX17" fmla="*/ 8432091 w 8432091"/>
                      <a:gd name="connsiteY17" fmla="*/ 2703901 h 7048083"/>
                      <a:gd name="connsiteX18" fmla="*/ 8432091 w 8432091"/>
                      <a:gd name="connsiteY18" fmla="*/ 3415117 h 7048083"/>
                      <a:gd name="connsiteX19" fmla="*/ 8432091 w 8432091"/>
                      <a:gd name="connsiteY19" fmla="*/ 4126332 h 7048083"/>
                      <a:gd name="connsiteX20" fmla="*/ 8432091 w 8432091"/>
                      <a:gd name="connsiteY20" fmla="*/ 4555625 h 7048083"/>
                      <a:gd name="connsiteX21" fmla="*/ 8432091 w 8432091"/>
                      <a:gd name="connsiteY21" fmla="*/ 5055398 h 7048083"/>
                      <a:gd name="connsiteX22" fmla="*/ 8432091 w 8432091"/>
                      <a:gd name="connsiteY22" fmla="*/ 5766613 h 7048083"/>
                      <a:gd name="connsiteX23" fmla="*/ 8432091 w 8432091"/>
                      <a:gd name="connsiteY23" fmla="*/ 6336867 h 7048083"/>
                      <a:gd name="connsiteX24" fmla="*/ 8432091 w 8432091"/>
                      <a:gd name="connsiteY24" fmla="*/ 7048083 h 7048083"/>
                      <a:gd name="connsiteX25" fmla="*/ 7699148 w 8432091"/>
                      <a:gd name="connsiteY25" fmla="*/ 7048083 h 7048083"/>
                      <a:gd name="connsiteX26" fmla="*/ 7303488 w 8432091"/>
                      <a:gd name="connsiteY26" fmla="*/ 7048083 h 7048083"/>
                      <a:gd name="connsiteX27" fmla="*/ 6654866 w 8432091"/>
                      <a:gd name="connsiteY27" fmla="*/ 7048083 h 7048083"/>
                      <a:gd name="connsiteX28" fmla="*/ 6174885 w 8432091"/>
                      <a:gd name="connsiteY28" fmla="*/ 7048083 h 7048083"/>
                      <a:gd name="connsiteX29" fmla="*/ 5441942 w 8432091"/>
                      <a:gd name="connsiteY29" fmla="*/ 7048083 h 7048083"/>
                      <a:gd name="connsiteX30" fmla="*/ 4961961 w 8432091"/>
                      <a:gd name="connsiteY30" fmla="*/ 7048083 h 7048083"/>
                      <a:gd name="connsiteX31" fmla="*/ 4229018 w 8432091"/>
                      <a:gd name="connsiteY31" fmla="*/ 7048083 h 7048083"/>
                      <a:gd name="connsiteX32" fmla="*/ 3833358 w 8432091"/>
                      <a:gd name="connsiteY32" fmla="*/ 7048083 h 7048083"/>
                      <a:gd name="connsiteX33" fmla="*/ 3100415 w 8432091"/>
                      <a:gd name="connsiteY33" fmla="*/ 7048083 h 7048083"/>
                      <a:gd name="connsiteX34" fmla="*/ 2620434 w 8432091"/>
                      <a:gd name="connsiteY34" fmla="*/ 7048083 h 7048083"/>
                      <a:gd name="connsiteX35" fmla="*/ 2224775 w 8432091"/>
                      <a:gd name="connsiteY35" fmla="*/ 7048083 h 7048083"/>
                      <a:gd name="connsiteX36" fmla="*/ 1744794 w 8432091"/>
                      <a:gd name="connsiteY36" fmla="*/ 7048083 h 7048083"/>
                      <a:gd name="connsiteX37" fmla="*/ 1011851 w 8432091"/>
                      <a:gd name="connsiteY37" fmla="*/ 7048083 h 7048083"/>
                      <a:gd name="connsiteX38" fmla="*/ 0 w 8432091"/>
                      <a:gd name="connsiteY38" fmla="*/ 7048083 h 7048083"/>
                      <a:gd name="connsiteX39" fmla="*/ 0 w 8432091"/>
                      <a:gd name="connsiteY39" fmla="*/ 6618791 h 7048083"/>
                      <a:gd name="connsiteX40" fmla="*/ 0 w 8432091"/>
                      <a:gd name="connsiteY40" fmla="*/ 6189498 h 7048083"/>
                      <a:gd name="connsiteX41" fmla="*/ 0 w 8432091"/>
                      <a:gd name="connsiteY41" fmla="*/ 5478283 h 7048083"/>
                      <a:gd name="connsiteX42" fmla="*/ 0 w 8432091"/>
                      <a:gd name="connsiteY42" fmla="*/ 5048990 h 7048083"/>
                      <a:gd name="connsiteX43" fmla="*/ 0 w 8432091"/>
                      <a:gd name="connsiteY43" fmla="*/ 4408256 h 7048083"/>
                      <a:gd name="connsiteX44" fmla="*/ 0 w 8432091"/>
                      <a:gd name="connsiteY44" fmla="*/ 3908482 h 7048083"/>
                      <a:gd name="connsiteX45" fmla="*/ 0 w 8432091"/>
                      <a:gd name="connsiteY45" fmla="*/ 3267748 h 7048083"/>
                      <a:gd name="connsiteX46" fmla="*/ 0 w 8432091"/>
                      <a:gd name="connsiteY46" fmla="*/ 2627013 h 7048083"/>
                      <a:gd name="connsiteX47" fmla="*/ 0 w 8432091"/>
                      <a:gd name="connsiteY47" fmla="*/ 1986278 h 7048083"/>
                      <a:gd name="connsiteX48" fmla="*/ 0 w 8432091"/>
                      <a:gd name="connsiteY48" fmla="*/ 1345543 h 7048083"/>
                      <a:gd name="connsiteX49" fmla="*/ 0 w 8432091"/>
                      <a:gd name="connsiteY49" fmla="*/ 775289 h 7048083"/>
                      <a:gd name="connsiteX50" fmla="*/ 0 w 8432091"/>
                      <a:gd name="connsiteY50" fmla="*/ 0 h 7048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8432091" h="7048083" extrusionOk="0">
                        <a:moveTo>
                          <a:pt x="0" y="0"/>
                        </a:moveTo>
                        <a:cubicBezTo>
                          <a:pt x="184624" y="-22659"/>
                          <a:pt x="372626" y="15196"/>
                          <a:pt x="564301" y="0"/>
                        </a:cubicBezTo>
                        <a:cubicBezTo>
                          <a:pt x="755976" y="-15196"/>
                          <a:pt x="788440" y="1698"/>
                          <a:pt x="959961" y="0"/>
                        </a:cubicBezTo>
                        <a:cubicBezTo>
                          <a:pt x="1131482" y="-1698"/>
                          <a:pt x="1424004" y="4902"/>
                          <a:pt x="1777225" y="0"/>
                        </a:cubicBezTo>
                        <a:cubicBezTo>
                          <a:pt x="2130446" y="-4902"/>
                          <a:pt x="2149609" y="-3710"/>
                          <a:pt x="2341527" y="0"/>
                        </a:cubicBezTo>
                        <a:cubicBezTo>
                          <a:pt x="2533445" y="3710"/>
                          <a:pt x="2666785" y="5562"/>
                          <a:pt x="2905828" y="0"/>
                        </a:cubicBezTo>
                        <a:cubicBezTo>
                          <a:pt x="3144871" y="-5562"/>
                          <a:pt x="3486307" y="-7047"/>
                          <a:pt x="3723092" y="0"/>
                        </a:cubicBezTo>
                        <a:cubicBezTo>
                          <a:pt x="3959877" y="7047"/>
                          <a:pt x="4073313" y="9914"/>
                          <a:pt x="4203073" y="0"/>
                        </a:cubicBezTo>
                        <a:cubicBezTo>
                          <a:pt x="4332833" y="-9914"/>
                          <a:pt x="4704162" y="-29871"/>
                          <a:pt x="5020337" y="0"/>
                        </a:cubicBezTo>
                        <a:cubicBezTo>
                          <a:pt x="5336512" y="29871"/>
                          <a:pt x="5582741" y="-34404"/>
                          <a:pt x="5837601" y="0"/>
                        </a:cubicBezTo>
                        <a:cubicBezTo>
                          <a:pt x="6092461" y="34404"/>
                          <a:pt x="6343473" y="-19944"/>
                          <a:pt x="6486224" y="0"/>
                        </a:cubicBezTo>
                        <a:cubicBezTo>
                          <a:pt x="6628975" y="19944"/>
                          <a:pt x="7000064" y="-24986"/>
                          <a:pt x="7303488" y="0"/>
                        </a:cubicBezTo>
                        <a:cubicBezTo>
                          <a:pt x="7606912" y="24986"/>
                          <a:pt x="7655349" y="27901"/>
                          <a:pt x="7867790" y="0"/>
                        </a:cubicBezTo>
                        <a:cubicBezTo>
                          <a:pt x="8080231" y="-27901"/>
                          <a:pt x="8220310" y="-13067"/>
                          <a:pt x="8432091" y="0"/>
                        </a:cubicBezTo>
                        <a:cubicBezTo>
                          <a:pt x="8444752" y="348496"/>
                          <a:pt x="8448904" y="484654"/>
                          <a:pt x="8432091" y="711216"/>
                        </a:cubicBezTo>
                        <a:cubicBezTo>
                          <a:pt x="8415278" y="937778"/>
                          <a:pt x="8460025" y="1076565"/>
                          <a:pt x="8432091" y="1351950"/>
                        </a:cubicBezTo>
                        <a:cubicBezTo>
                          <a:pt x="8404157" y="1627335"/>
                          <a:pt x="8408328" y="1675169"/>
                          <a:pt x="8432091" y="1992685"/>
                        </a:cubicBezTo>
                        <a:cubicBezTo>
                          <a:pt x="8455854" y="2310202"/>
                          <a:pt x="8431606" y="2410417"/>
                          <a:pt x="8432091" y="2703901"/>
                        </a:cubicBezTo>
                        <a:cubicBezTo>
                          <a:pt x="8432576" y="2997385"/>
                          <a:pt x="8457632" y="3113235"/>
                          <a:pt x="8432091" y="3415117"/>
                        </a:cubicBezTo>
                        <a:cubicBezTo>
                          <a:pt x="8406550" y="3716999"/>
                          <a:pt x="8450336" y="3908397"/>
                          <a:pt x="8432091" y="4126332"/>
                        </a:cubicBezTo>
                        <a:cubicBezTo>
                          <a:pt x="8413846" y="4344268"/>
                          <a:pt x="8437060" y="4382655"/>
                          <a:pt x="8432091" y="4555625"/>
                        </a:cubicBezTo>
                        <a:cubicBezTo>
                          <a:pt x="8427122" y="4728595"/>
                          <a:pt x="8419012" y="4883982"/>
                          <a:pt x="8432091" y="5055398"/>
                        </a:cubicBezTo>
                        <a:cubicBezTo>
                          <a:pt x="8445170" y="5226814"/>
                          <a:pt x="8419388" y="5442055"/>
                          <a:pt x="8432091" y="5766613"/>
                        </a:cubicBezTo>
                        <a:cubicBezTo>
                          <a:pt x="8444794" y="6091171"/>
                          <a:pt x="8447954" y="6109951"/>
                          <a:pt x="8432091" y="6336867"/>
                        </a:cubicBezTo>
                        <a:cubicBezTo>
                          <a:pt x="8416228" y="6563783"/>
                          <a:pt x="8430164" y="6699225"/>
                          <a:pt x="8432091" y="7048083"/>
                        </a:cubicBezTo>
                        <a:cubicBezTo>
                          <a:pt x="8123136" y="7028601"/>
                          <a:pt x="7960555" y="7073201"/>
                          <a:pt x="7699148" y="7048083"/>
                        </a:cubicBezTo>
                        <a:cubicBezTo>
                          <a:pt x="7437741" y="7022965"/>
                          <a:pt x="7385303" y="7059512"/>
                          <a:pt x="7303488" y="7048083"/>
                        </a:cubicBezTo>
                        <a:cubicBezTo>
                          <a:pt x="7221673" y="7036654"/>
                          <a:pt x="6919691" y="7015951"/>
                          <a:pt x="6654866" y="7048083"/>
                        </a:cubicBezTo>
                        <a:cubicBezTo>
                          <a:pt x="6390041" y="7080215"/>
                          <a:pt x="6313297" y="7028540"/>
                          <a:pt x="6174885" y="7048083"/>
                        </a:cubicBezTo>
                        <a:cubicBezTo>
                          <a:pt x="6036473" y="7067626"/>
                          <a:pt x="5690982" y="7035412"/>
                          <a:pt x="5441942" y="7048083"/>
                        </a:cubicBezTo>
                        <a:cubicBezTo>
                          <a:pt x="5192902" y="7060754"/>
                          <a:pt x="5102032" y="7029662"/>
                          <a:pt x="4961961" y="7048083"/>
                        </a:cubicBezTo>
                        <a:cubicBezTo>
                          <a:pt x="4821890" y="7066504"/>
                          <a:pt x="4508267" y="7084069"/>
                          <a:pt x="4229018" y="7048083"/>
                        </a:cubicBezTo>
                        <a:cubicBezTo>
                          <a:pt x="3949769" y="7012097"/>
                          <a:pt x="4018181" y="7049522"/>
                          <a:pt x="3833358" y="7048083"/>
                        </a:cubicBezTo>
                        <a:cubicBezTo>
                          <a:pt x="3648535" y="7046644"/>
                          <a:pt x="3363575" y="7070950"/>
                          <a:pt x="3100415" y="7048083"/>
                        </a:cubicBezTo>
                        <a:cubicBezTo>
                          <a:pt x="2837255" y="7025216"/>
                          <a:pt x="2745486" y="7031508"/>
                          <a:pt x="2620434" y="7048083"/>
                        </a:cubicBezTo>
                        <a:cubicBezTo>
                          <a:pt x="2495382" y="7064658"/>
                          <a:pt x="2418963" y="7037356"/>
                          <a:pt x="2224775" y="7048083"/>
                        </a:cubicBezTo>
                        <a:cubicBezTo>
                          <a:pt x="2030587" y="7058810"/>
                          <a:pt x="1943637" y="7058545"/>
                          <a:pt x="1744794" y="7048083"/>
                        </a:cubicBezTo>
                        <a:cubicBezTo>
                          <a:pt x="1545951" y="7037621"/>
                          <a:pt x="1284534" y="7016682"/>
                          <a:pt x="1011851" y="7048083"/>
                        </a:cubicBezTo>
                        <a:cubicBezTo>
                          <a:pt x="739168" y="7079484"/>
                          <a:pt x="283443" y="7015014"/>
                          <a:pt x="0" y="7048083"/>
                        </a:cubicBezTo>
                        <a:cubicBezTo>
                          <a:pt x="21319" y="6933494"/>
                          <a:pt x="-19140" y="6787099"/>
                          <a:pt x="0" y="6618791"/>
                        </a:cubicBezTo>
                        <a:cubicBezTo>
                          <a:pt x="19140" y="6450483"/>
                          <a:pt x="-17611" y="6325432"/>
                          <a:pt x="0" y="6189498"/>
                        </a:cubicBezTo>
                        <a:cubicBezTo>
                          <a:pt x="17611" y="6053564"/>
                          <a:pt x="-17401" y="5764782"/>
                          <a:pt x="0" y="5478283"/>
                        </a:cubicBezTo>
                        <a:cubicBezTo>
                          <a:pt x="17401" y="5191784"/>
                          <a:pt x="6569" y="5195958"/>
                          <a:pt x="0" y="5048990"/>
                        </a:cubicBezTo>
                        <a:cubicBezTo>
                          <a:pt x="-6569" y="4902022"/>
                          <a:pt x="8739" y="4677411"/>
                          <a:pt x="0" y="4408256"/>
                        </a:cubicBezTo>
                        <a:cubicBezTo>
                          <a:pt x="-8739" y="4139101"/>
                          <a:pt x="15445" y="4013780"/>
                          <a:pt x="0" y="3908482"/>
                        </a:cubicBezTo>
                        <a:cubicBezTo>
                          <a:pt x="-15445" y="3803184"/>
                          <a:pt x="-24070" y="3547006"/>
                          <a:pt x="0" y="3267748"/>
                        </a:cubicBezTo>
                        <a:cubicBezTo>
                          <a:pt x="24070" y="2988490"/>
                          <a:pt x="14408" y="2854743"/>
                          <a:pt x="0" y="2627013"/>
                        </a:cubicBezTo>
                        <a:cubicBezTo>
                          <a:pt x="-14408" y="2399284"/>
                          <a:pt x="22213" y="2264690"/>
                          <a:pt x="0" y="1986278"/>
                        </a:cubicBezTo>
                        <a:cubicBezTo>
                          <a:pt x="-22213" y="1707867"/>
                          <a:pt x="-24213" y="1496451"/>
                          <a:pt x="0" y="1345543"/>
                        </a:cubicBezTo>
                        <a:cubicBezTo>
                          <a:pt x="24213" y="1194636"/>
                          <a:pt x="-16513" y="1044569"/>
                          <a:pt x="0" y="775289"/>
                        </a:cubicBezTo>
                        <a:cubicBezTo>
                          <a:pt x="16513" y="506009"/>
                          <a:pt x="-29980" y="3428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ko-KR" sz="2100" b="1" dirty="0">
                <a:latin typeface="나눔스퀘어OTF_ac" panose="020B0600000101010101" pitchFamily="34" charset="-127"/>
                <a:ea typeface="나눔스퀘어OTF Bold" panose="020B0600000101010101"/>
              </a:rPr>
              <a:t>Cross Entropy</a:t>
            </a:r>
          </a:p>
          <a:p>
            <a:pPr algn="just"/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생성된 이미지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실제 이미지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평균값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채널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사용하여 두 이미지 간의 차이를 평가한다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just"/>
            <a:endParaRPr kumimoji="1" lang="en-US" altLang="ko-KR" sz="2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ko-KR" sz="2100" b="1" dirty="0">
                <a:latin typeface="나눔스퀘어OTF_ac" panose="020B0600000101010101" pitchFamily="34" charset="-127"/>
                <a:ea typeface="나눔스퀘어OTF Bold" panose="020B0600000101010101"/>
              </a:rPr>
              <a:t>MAE</a:t>
            </a:r>
          </a:p>
          <a:p>
            <a:pPr algn="just"/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생성에서 각 픽셀의 예측 값과 실제 값의 차이를 계산하는 데 사용한다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just"/>
            <a:endParaRPr kumimoji="1" lang="en-US" altLang="ko-KR" sz="21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ko-KR" sz="2100" b="1" dirty="0">
                <a:latin typeface="나눔스퀘어OTF_ac" panose="020B0600000101010101" pitchFamily="34" charset="-127"/>
                <a:ea typeface="나눔스퀘어OTF Bold" panose="020B0600000101010101"/>
              </a:rPr>
              <a:t>Focal </a:t>
            </a:r>
            <a:r>
              <a:rPr kumimoji="1" lang="en-US" altLang="ko-KR" sz="2100" b="1" dirty="0" err="1">
                <a:latin typeface="나눔스퀘어OTF_ac" panose="020B0600000101010101" pitchFamily="34" charset="-127"/>
                <a:ea typeface="나눔스퀘어OTF Bold" panose="020B0600000101010101"/>
              </a:rPr>
              <a:t>Precip</a:t>
            </a:r>
            <a:r>
              <a:rPr kumimoji="1" lang="en-US" altLang="ko-KR" sz="2100" b="1" dirty="0">
                <a:latin typeface="나눔스퀘어OTF_ac" panose="020B0600000101010101" pitchFamily="34" charset="-127"/>
                <a:ea typeface="나눔스퀘어OTF Bold" panose="020B0600000101010101"/>
              </a:rPr>
              <a:t> Loss</a:t>
            </a:r>
          </a:p>
          <a:p>
            <a:pPr algn="just"/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Heavy Rain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일수록 높은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Event Weight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주고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Light Rain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일수록 반영 비율이 낮아지는 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penalty</a:t>
            </a:r>
            <a:r>
              <a:rPr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부여한다</a:t>
            </a:r>
            <a:r>
              <a:rPr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/>
            <a:endParaRPr kumimoji="1" lang="en-US" altLang="ko-KR" sz="21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ko-KR" sz="2100" b="1" dirty="0">
                <a:latin typeface="나눔스퀘어OTF_ac" panose="020B0600000101010101" pitchFamily="34" charset="-127"/>
                <a:ea typeface="나눔스퀘어OTF Bold" panose="020B0600000101010101"/>
              </a:rPr>
              <a:t>Balancing</a:t>
            </a:r>
          </a:p>
          <a:p>
            <a:pPr algn="just"/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Focal </a:t>
            </a:r>
            <a:r>
              <a:rPr kumimoji="1" lang="en-US" altLang="ko-KR" sz="2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Precip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Loss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에서 발전하여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target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지점에 대해 더 범위를 좁혀서 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crop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 뒤 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STR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모듈을 통과한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값을 가중 합산하여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target 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지점에 더 집중할 수 있도록 추가해준 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Loss</a:t>
            </a:r>
            <a:r>
              <a:rPr kumimoji="1" lang="ko-KR" altLang="en-US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이다</a:t>
            </a:r>
            <a:r>
              <a:rPr kumimoji="1" lang="en-US" altLang="ko-KR" sz="2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9437C-2BF4-C80A-EE4D-13C5C1B63637}"/>
              </a:ext>
            </a:extLst>
          </p:cNvPr>
          <p:cNvSpPr txBox="1"/>
          <p:nvPr/>
        </p:nvSpPr>
        <p:spPr>
          <a:xfrm>
            <a:off x="20785892" y="33123945"/>
            <a:ext cx="5776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Fig 4. Gangwon Precipitation Regression (</a:t>
            </a:r>
            <a:r>
              <a:rPr kumimoji="1" lang="en-US" altLang="ko-KR" sz="20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MoE</a:t>
            </a:r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endParaRPr kumimoji="1" lang="ko-KR" altLang="en-US"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282596-67D8-0D47-6618-206EACA85D64}"/>
              </a:ext>
            </a:extLst>
          </p:cNvPr>
          <p:cNvSpPr txBox="1"/>
          <p:nvPr/>
        </p:nvSpPr>
        <p:spPr>
          <a:xfrm>
            <a:off x="10335929" y="28326246"/>
            <a:ext cx="7342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Fig 2. Seoul Precipitation Regression</a:t>
            </a:r>
            <a:r>
              <a:rPr kumimoji="1"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Single</a:t>
            </a:r>
            <a:r>
              <a:rPr kumimoji="1"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Linear</a:t>
            </a:r>
            <a:r>
              <a:rPr kumimoji="1"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vs</a:t>
            </a:r>
            <a:r>
              <a:rPr kumimoji="1"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kumimoji="1" lang="en-US" altLang="ko-KR" sz="20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MoE</a:t>
            </a:r>
            <a:endParaRPr kumimoji="1" lang="ko-KR" altLang="en-US"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615DA-30BA-7C2D-3232-0AF599992B47}"/>
              </a:ext>
            </a:extLst>
          </p:cNvPr>
          <p:cNvSpPr txBox="1"/>
          <p:nvPr/>
        </p:nvSpPr>
        <p:spPr>
          <a:xfrm>
            <a:off x="10560319" y="33124582"/>
            <a:ext cx="6669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Fig 3. Seoul Precipitation Regression (</a:t>
            </a:r>
            <a:r>
              <a:rPr kumimoji="1" lang="en-US" altLang="ko-KR" sz="20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MoE</a:t>
            </a:r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vs</a:t>
            </a:r>
            <a:r>
              <a:rPr kumimoji="1"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kumimoji="1"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Baseline</a:t>
            </a:r>
            <a:endParaRPr kumimoji="1" lang="ko-KR" altLang="en-US" sz="2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33D67AC-07FC-FE99-7D26-0952752910FC}"/>
              </a:ext>
            </a:extLst>
          </p:cNvPr>
          <p:cNvSpPr/>
          <p:nvPr/>
        </p:nvSpPr>
        <p:spPr>
          <a:xfrm>
            <a:off x="19639246" y="4566227"/>
            <a:ext cx="8070073" cy="620547"/>
          </a:xfrm>
          <a:prstGeom prst="rect">
            <a:avLst/>
          </a:prstGeom>
          <a:solidFill>
            <a:srgbClr val="4B5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Rainfall Movement Generator Loss</a:t>
            </a:r>
          </a:p>
        </p:txBody>
      </p:sp>
      <p:pic>
        <p:nvPicPr>
          <p:cNvPr id="6" name="그림 5" descr="스크린샷, 텍스트, 원이(가) 표시된 사진&#10;&#10;자동 생성된 설명">
            <a:extLst>
              <a:ext uri="{FF2B5EF4-FFF2-40B4-BE49-F238E27FC236}">
                <a16:creationId xmlns:a16="http://schemas.microsoft.com/office/drawing/2014/main" id="{1827F4F0-1537-C47C-36E3-5964C49881B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81" b="30016"/>
          <a:stretch/>
        </p:blipFill>
        <p:spPr>
          <a:xfrm>
            <a:off x="-933895" y="37730101"/>
            <a:ext cx="9150922" cy="9794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47F3A3-C1F0-BFB7-3FB1-B13FD729EF33}"/>
              </a:ext>
            </a:extLst>
          </p:cNvPr>
          <p:cNvSpPr/>
          <p:nvPr/>
        </p:nvSpPr>
        <p:spPr>
          <a:xfrm>
            <a:off x="19528333" y="37946229"/>
            <a:ext cx="8462121" cy="763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sz="2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2024</a:t>
            </a:r>
            <a:r>
              <a:rPr kumimoji="1" lang="ko-KR" altLang="en-US" sz="2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학년도 </a:t>
            </a:r>
            <a:r>
              <a:rPr kumimoji="1" lang="en-US" altLang="ko-KR" sz="2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kumimoji="1" lang="ko-KR" altLang="en-US" sz="2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학기 </a:t>
            </a:r>
            <a:r>
              <a:rPr kumimoji="1" lang="ko-KR" altLang="en-US" sz="22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캡스톤</a:t>
            </a:r>
            <a:r>
              <a:rPr kumimoji="1" lang="ko-KR" altLang="en-US" sz="2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디자인 데이터사이언스학과 분반</a:t>
            </a:r>
            <a:endParaRPr kumimoji="1" lang="en-US" altLang="ko-KR" sz="2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kumimoji="1" lang="en-US" altLang="ko-KR" sz="2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kumimoji="1" lang="ko-KR" altLang="en-US" sz="2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 </a:t>
            </a:r>
            <a:r>
              <a:rPr kumimoji="1" lang="en-US" altLang="ko-KR" sz="2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FOURCASTER </a:t>
            </a:r>
            <a:r>
              <a:rPr kumimoji="1" lang="ko-KR" altLang="en-US" sz="2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기상 데이터를 이용한 집중호우 예측</a:t>
            </a:r>
            <a:endParaRPr kumimoji="1" lang="en-US" altLang="ko-KR" sz="2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C5453A3-D1AA-617A-9000-7F675E8A6AB4}"/>
              </a:ext>
            </a:extLst>
          </p:cNvPr>
          <p:cNvSpPr/>
          <p:nvPr/>
        </p:nvSpPr>
        <p:spPr>
          <a:xfrm>
            <a:off x="10424641" y="14119527"/>
            <a:ext cx="672923" cy="613048"/>
          </a:xfrm>
          <a:prstGeom prst="rightArrow">
            <a:avLst/>
          </a:prstGeom>
          <a:gradFill flip="none" rotWithShape="1">
            <a:gsLst>
              <a:gs pos="0">
                <a:srgbClr val="4B5B6A"/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ABB874-3EC6-5750-7EC7-DA2048668F9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234147" y="17775272"/>
            <a:ext cx="7546542" cy="4865962"/>
            <a:chOff x="20770840" y="18578215"/>
            <a:chExt cx="6294917" cy="410339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644E7F2-3192-CAA4-6CCF-7ECFDC30BD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770840" y="18578215"/>
              <a:ext cx="6294917" cy="410339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1F5F92-EA45-7DEF-E0F1-BE4C316B3CE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693446" y="22429884"/>
              <a:ext cx="257908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  <a:alpha val="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4E72508-EF51-9D77-4358-1387C0DB8D65}"/>
              </a:ext>
            </a:extLst>
          </p:cNvPr>
          <p:cNvSpPr/>
          <p:nvPr/>
        </p:nvSpPr>
        <p:spPr>
          <a:xfrm>
            <a:off x="17999288" y="19989600"/>
            <a:ext cx="672923" cy="613048"/>
          </a:xfrm>
          <a:prstGeom prst="rightArrow">
            <a:avLst/>
          </a:prstGeom>
          <a:gradFill flip="none" rotWithShape="1">
            <a:gsLst>
              <a:gs pos="0">
                <a:srgbClr val="4B5B6A"/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0D75CADA-7DA8-FE60-DBE3-7235DF3493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" t="10586" r="48974" b="-1231"/>
          <a:stretch/>
        </p:blipFill>
        <p:spPr>
          <a:xfrm>
            <a:off x="495908" y="24182931"/>
            <a:ext cx="8920886" cy="4522896"/>
          </a:xfrm>
          <a:prstGeom prst="rect">
            <a:avLst/>
          </a:prstGeom>
        </p:spPr>
      </p:pic>
      <p:pic>
        <p:nvPicPr>
          <p:cNvPr id="33" name="그림 32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1CAA4B3F-1F7C-187A-C73A-35EECDD75B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9" r="49387" b="2638"/>
          <a:stretch/>
        </p:blipFill>
        <p:spPr>
          <a:xfrm>
            <a:off x="9562396" y="24183915"/>
            <a:ext cx="8665234" cy="4142331"/>
          </a:xfrm>
          <a:prstGeom prst="rect">
            <a:avLst/>
          </a:prstGeom>
        </p:spPr>
      </p:pic>
      <p:pic>
        <p:nvPicPr>
          <p:cNvPr id="35" name="그림 34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441CFC97-6D38-F334-8DCA-7A573E9BB9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2" t="11292"/>
          <a:stretch/>
        </p:blipFill>
        <p:spPr>
          <a:xfrm>
            <a:off x="18766692" y="28895611"/>
            <a:ext cx="9065559" cy="41460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90B3AE-1D4F-A151-7A47-3C5868BE873C}"/>
              </a:ext>
            </a:extLst>
          </p:cNvPr>
          <p:cNvSpPr/>
          <p:nvPr/>
        </p:nvSpPr>
        <p:spPr>
          <a:xfrm>
            <a:off x="11641547" y="19706859"/>
            <a:ext cx="486888" cy="4951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27DB90-A16C-9564-5851-A59CA7ADB384}"/>
                  </a:ext>
                </a:extLst>
              </p:cNvPr>
              <p:cNvSpPr txBox="1"/>
              <p:nvPr/>
            </p:nvSpPr>
            <p:spPr>
              <a:xfrm>
                <a:off x="11721540" y="19831983"/>
                <a:ext cx="3574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27DB90-A16C-9564-5851-A59CA7ADB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1540" y="19831983"/>
                <a:ext cx="357469" cy="276999"/>
              </a:xfrm>
              <a:prstGeom prst="rect">
                <a:avLst/>
              </a:prstGeom>
              <a:blipFill>
                <a:blip r:embed="rId15"/>
                <a:stretch>
                  <a:fillRect l="-17857" r="-17857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96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8715</TotalTime>
  <Words>615</Words>
  <Application>Microsoft Macintosh PowerPoint</Application>
  <PresentationFormat>사용자 지정</PresentationFormat>
  <Paragraphs>34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나눔스퀘어_ac Bold</vt:lpstr>
      <vt:lpstr>나눔스퀘어_ac ExtraBold</vt:lpstr>
      <vt:lpstr>나눔스퀘어OTF</vt:lpstr>
      <vt:lpstr>나눔스퀘어OTF Bold</vt:lpstr>
      <vt:lpstr>나눔스퀘어OTF ExtraBold</vt:lpstr>
      <vt:lpstr>나눔스퀘어OTF_ac</vt:lpstr>
      <vt:lpstr>Arial</vt:lpstr>
      <vt:lpstr>Calibri</vt:lpstr>
      <vt:lpstr>Calibri Light</vt:lpstr>
      <vt:lpstr>Cambria Math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이승현</dc:creator>
  <cp:lastModifiedBy>박성범</cp:lastModifiedBy>
  <cp:revision>252</cp:revision>
  <dcterms:created xsi:type="dcterms:W3CDTF">2023-06-03T05:35:25Z</dcterms:created>
  <dcterms:modified xsi:type="dcterms:W3CDTF">2024-06-12T14:18:52Z</dcterms:modified>
</cp:coreProperties>
</file>